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sldIdLst>
    <p:sldId id="260" r:id="rId2"/>
    <p:sldId id="259" r:id="rId3"/>
    <p:sldId id="257" r:id="rId4"/>
    <p:sldId id="256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9" r:id="rId15"/>
    <p:sldId id="276" r:id="rId16"/>
    <p:sldId id="271" r:id="rId17"/>
    <p:sldId id="273" r:id="rId18"/>
    <p:sldId id="274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72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A5C6-0131-4A20-9DB5-761A9CCC4EA8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64C76-4C06-4524-BB6F-D146BCBE9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22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64C76-4C06-4524-BB6F-D146BCBE988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05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98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27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1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41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96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3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7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9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55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68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9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3C97278-FCE1-4A4C-9423-125C332F2EF1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228F521-2EFB-4715-BACC-9CE2614C631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4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758"/>
            <a:ext cx="5380550" cy="282912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WEB DESIGNING 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&gt; THE HERO OF DESIGNS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-18758"/>
            <a:ext cx="6953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 Inline style attribute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36" y="2084832"/>
            <a:ext cx="9553810" cy="3250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54" y="382784"/>
            <a:ext cx="254317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96" y="4394895"/>
            <a:ext cx="5333916" cy="21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DIFFERENCES BETWEEN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0129" y="1681501"/>
            <a:ext cx="5678488" cy="43382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EXTERNAL CSS</a:t>
            </a:r>
          </a:p>
          <a:p>
            <a:endParaRPr lang="en-US" sz="2800" dirty="0" smtClean="0">
              <a:latin typeface="Algerian" panose="04020705040A02060702" pitchFamily="82" charset="0"/>
            </a:endParaRPr>
          </a:p>
          <a:p>
            <a:r>
              <a:rPr lang="en-US" sz="2800" dirty="0" smtClean="0">
                <a:latin typeface="Algerian" panose="04020705040A02060702" pitchFamily="82" charset="0"/>
              </a:rPr>
              <a:t>AND </a:t>
            </a:r>
          </a:p>
          <a:p>
            <a:endParaRPr lang="en-US" sz="2800" dirty="0" smtClean="0">
              <a:latin typeface="Algerian" panose="04020705040A02060702" pitchFamily="82" charset="0"/>
            </a:endParaRPr>
          </a:p>
          <a:p>
            <a:r>
              <a:rPr lang="en-US" sz="2800" dirty="0" smtClean="0">
                <a:latin typeface="Algerian" panose="04020705040A02060702" pitchFamily="82" charset="0"/>
              </a:rPr>
              <a:t>INTERNAL 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58" y="142153"/>
            <a:ext cx="3671226" cy="22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198388"/>
              </p:ext>
            </p:extLst>
          </p:nvPr>
        </p:nvGraphicFramePr>
        <p:xfrm>
          <a:off x="1065998" y="587142"/>
          <a:ext cx="9810550" cy="578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2040"/>
                <a:gridCol w="4918510"/>
              </a:tblGrid>
              <a:tr h="1068927">
                <a:tc>
                  <a:txBody>
                    <a:bodyPr/>
                    <a:lstStyle/>
                    <a:p>
                      <a:pPr algn="ctr"/>
                      <a:r>
                        <a:rPr lang="en-US" sz="4400" b="1" i="0" dirty="0" smtClean="0">
                          <a:solidFill>
                            <a:srgbClr val="FFC000"/>
                          </a:solidFill>
                          <a:latin typeface="Arial Rounded MT Bold" panose="020F0704030504030204" pitchFamily="34" charset="0"/>
                        </a:rPr>
                        <a:t>External CSS</a:t>
                      </a:r>
                      <a:endParaRPr lang="en-IN" sz="4400" b="1" i="0" dirty="0">
                        <a:solidFill>
                          <a:srgbClr val="FFC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i="0" dirty="0" smtClean="0">
                          <a:solidFill>
                            <a:srgbClr val="FFC000"/>
                          </a:solidFill>
                          <a:latin typeface="Arial Rounded MT Bold" panose="020F0704030504030204" pitchFamily="34" charset="0"/>
                        </a:rPr>
                        <a:t>Internal</a:t>
                      </a:r>
                      <a:r>
                        <a:rPr lang="en-US" sz="4400" i="0" baseline="0" dirty="0" smtClean="0">
                          <a:solidFill>
                            <a:srgbClr val="FFC000"/>
                          </a:solidFill>
                          <a:latin typeface="Arial Rounded MT Bold" panose="020F0704030504030204" pitchFamily="34" charset="0"/>
                        </a:rPr>
                        <a:t> CSS</a:t>
                      </a:r>
                      <a:endParaRPr lang="en-IN" sz="4400" i="0" dirty="0">
                        <a:solidFill>
                          <a:srgbClr val="FFC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13204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&lt;link&gt;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tag is used to link the external CSS file.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&lt;style&gt;&lt;/style&gt;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tag or inline style attribute is used to apply internal CSS.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3204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We can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reuse External CSS in multiple files.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We cannot use Internal CSS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in different files.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  <a:tr h="75453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It has reusability.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It does not have reusability.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3204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Ex:- &lt;link rel=“stylesheet”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                   </a:t>
                      </a:r>
                      <a:r>
                        <a:rPr lang="en-US" sz="20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href</a:t>
                      </a:r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=“filename.css”&gt;</a:t>
                      </a:r>
                      <a:endParaRPr lang="en-IN" sz="200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  <a:p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Ex:- 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&lt;style&gt;&lt;/style&gt; </a:t>
                      </a:r>
                    </a:p>
                    <a:p>
                      <a:r>
                        <a:rPr lang="en-US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erlin Sans FB" panose="020E0602020502020306" pitchFamily="34" charset="0"/>
                        </a:rPr>
                        <a:t>            &lt;p style=“color:red;”&gt;&lt;/p&gt;</a:t>
                      </a:r>
                      <a:endParaRPr lang="en-IN" sz="2000" dirty="0">
                        <a:solidFill>
                          <a:schemeClr val="tx2">
                            <a:lumMod val="50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3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/>
              <a:t>Padding and Margin in CSS</a:t>
            </a:r>
            <a:endParaRPr lang="en-IN" alt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Padding :- The Space around the content is </a:t>
            </a:r>
            <a:r>
              <a:rPr lang="en-US" altLang="en-US" dirty="0" smtClean="0"/>
              <a:t>called </a:t>
            </a:r>
            <a:r>
              <a:rPr lang="en-US" altLang="en-US" dirty="0" smtClean="0"/>
              <a:t>as </a:t>
            </a:r>
            <a:r>
              <a:rPr lang="en-US" altLang="en-US" dirty="0" smtClean="0"/>
              <a:t>Padding. ex:- padding=10px</a:t>
            </a:r>
            <a:r>
              <a:rPr lang="en-US" altLang="en-US" dirty="0" smtClean="0"/>
              <a:t>;</a:t>
            </a:r>
          </a:p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		</a:t>
            </a:r>
            <a:r>
              <a:rPr lang="en-US" altLang="en-US" sz="1800" dirty="0"/>
              <a:t>        </a:t>
            </a:r>
          </a:p>
          <a:p>
            <a:pPr marL="0" indent="0">
              <a:buNone/>
            </a:pPr>
            <a:r>
              <a:rPr lang="en-US" altLang="en-US" dirty="0" smtClean="0"/>
              <a:t>Margin :- The Space around the element is called </a:t>
            </a:r>
            <a:r>
              <a:rPr lang="en-US" altLang="en-US" dirty="0" smtClean="0"/>
              <a:t>as Margin. ex:- margin=10px</a:t>
            </a:r>
            <a:r>
              <a:rPr lang="en-US" altLang="en-US" dirty="0" smtClean="0"/>
              <a:t>;</a:t>
            </a:r>
            <a:endParaRPr lang="en-IN" alt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419600" y="2971800"/>
            <a:ext cx="1676400" cy="533400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Content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67400" y="3384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4" name="TextBox 8"/>
          <p:cNvSpPr txBox="1">
            <a:spLocks noChangeArrowheads="1"/>
          </p:cNvSpPr>
          <p:nvPr/>
        </p:nvSpPr>
        <p:spPr bwMode="auto">
          <a:xfrm>
            <a:off x="6553200" y="32004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padding</a:t>
            </a:r>
            <a:endParaRPr lang="en-IN" altLang="en-US"/>
          </a:p>
        </p:txBody>
      </p:sp>
      <p:sp>
        <p:nvSpPr>
          <p:cNvPr id="12" name="Rectangle 11"/>
          <p:cNvSpPr/>
          <p:nvPr/>
        </p:nvSpPr>
        <p:spPr>
          <a:xfrm>
            <a:off x="4521200" y="5368925"/>
            <a:ext cx="2019300" cy="121920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4762500" y="5635625"/>
            <a:ext cx="1447800" cy="685800"/>
          </a:xfrm>
          <a:prstGeom prst="roundRect">
            <a:avLst/>
          </a:prstGeom>
          <a:solidFill>
            <a:schemeClr val="accent2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Content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254750" y="55626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TextBox 15"/>
          <p:cNvSpPr txBox="1">
            <a:spLocks noChangeArrowheads="1"/>
          </p:cNvSpPr>
          <p:nvPr/>
        </p:nvSpPr>
        <p:spPr bwMode="auto">
          <a:xfrm>
            <a:off x="6940550" y="5378450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margin</a:t>
            </a:r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382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867" y="-519315"/>
            <a:ext cx="11077374" cy="6691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99" y="3115627"/>
            <a:ext cx="4924425" cy="3552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646" y="103472"/>
            <a:ext cx="2649354" cy="264935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466825" y="5566385"/>
            <a:ext cx="7772400" cy="1463040"/>
          </a:xfrm>
        </p:spPr>
        <p:txBody>
          <a:bodyPr/>
          <a:lstStyle/>
          <a:p>
            <a:pPr algn="ctr"/>
            <a:r>
              <a:rPr lang="en-US" dirty="0" smtClean="0"/>
              <a:t>Box model in </a:t>
            </a:r>
            <a:r>
              <a:rPr lang="en-US" dirty="0" err="1" smtClean="0"/>
              <a:t>css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209322" y="1224144"/>
            <a:ext cx="2512194" cy="140218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altLang="en-US" dirty="0"/>
              <a:t>The combination of padding , border and margin is called as Box Model.</a:t>
            </a:r>
            <a:endParaRPr lang="en-IN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6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2" y="0"/>
            <a:ext cx="670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" y="697230"/>
            <a:ext cx="4848225" cy="58293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72237" y="903331"/>
            <a:ext cx="5678424" cy="5184648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Bradley Hand ITC" panose="03070402050302030203" pitchFamily="66" charset="0"/>
              </a:rPr>
              <a:t>Difference between</a:t>
            </a:r>
          </a:p>
          <a:p>
            <a:r>
              <a:rPr lang="en-US" sz="4400" b="1" dirty="0" smtClean="0">
                <a:latin typeface="Bradley Hand ITC" panose="03070402050302030203" pitchFamily="66" charset="0"/>
              </a:rPr>
              <a:t>ID selector </a:t>
            </a:r>
          </a:p>
          <a:p>
            <a:r>
              <a:rPr lang="en-US" sz="4400" b="1" dirty="0" smtClean="0">
                <a:latin typeface="Bradley Hand ITC" panose="03070402050302030203" pitchFamily="66" charset="0"/>
              </a:rPr>
              <a:t>and </a:t>
            </a:r>
          </a:p>
          <a:p>
            <a:r>
              <a:rPr lang="en-US" sz="4400" b="1" dirty="0" smtClean="0">
                <a:latin typeface="Bradley Hand ITC" panose="03070402050302030203" pitchFamily="66" charset="0"/>
              </a:rPr>
              <a:t>class selector </a:t>
            </a:r>
            <a:endParaRPr lang="en-IN" sz="44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8915400" cy="1447800"/>
          </a:xfrm>
        </p:spPr>
        <p:txBody>
          <a:bodyPr/>
          <a:lstStyle/>
          <a:p>
            <a:pPr algn="ctr" eaLnBrk="1" hangingPunct="1"/>
            <a:r>
              <a:rPr lang="en-US" altLang="en-US" sz="4000" dirty="0"/>
              <a:t>Difference between class and id selector?</a:t>
            </a:r>
            <a:endParaRPr lang="en-IN" alt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794564"/>
              </p:ext>
            </p:extLst>
          </p:nvPr>
        </p:nvGraphicFramePr>
        <p:xfrm>
          <a:off x="1981200" y="1828800"/>
          <a:ext cx="8229600" cy="467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60969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002060"/>
                          </a:solidFill>
                        </a:rPr>
                        <a:t>Class</a:t>
                      </a:r>
                      <a:r>
                        <a:rPr lang="en-US" sz="2800" baseline="0" dirty="0" smtClean="0">
                          <a:solidFill>
                            <a:srgbClr val="002060"/>
                          </a:solidFill>
                        </a:rPr>
                        <a:t> selector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marT="45727" marB="45727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2800" dirty="0" smtClean="0">
                          <a:solidFill>
                            <a:srgbClr val="002060"/>
                          </a:solidFill>
                        </a:rPr>
                        <a:t>Id selector</a:t>
                      </a:r>
                      <a:endParaRPr lang="en-IN" sz="1800" dirty="0">
                        <a:solidFill>
                          <a:srgbClr val="002060"/>
                        </a:solidFill>
                      </a:endParaRPr>
                    </a:p>
                  </a:txBody>
                  <a:tcPr marT="45727" marB="45727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</a:tr>
              <a:tr h="762120"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It should start with Period (“ . ”).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It should start with Hash (“ # ”).</a:t>
                      </a:r>
                      <a:endParaRPr lang="en-IN" sz="2200" b="0" i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609696"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Class selector may be duplicate.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Id selector should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be unique.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781661"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It has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lesser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priority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specificity) 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compared to id selector.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has higher priority (specificity ) compared to class selector.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1125592"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In a project with different teams / modules its suggestabl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e to use class selector.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 Its recommended to overcome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domination of 3</a:t>
                      </a:r>
                      <a:r>
                        <a:rPr lang="en-US" sz="2200" b="0" i="1" baseline="30000" dirty="0" smtClean="0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party CSS.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  <a:tr h="781661"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Ex:- .c1{</a:t>
                      </a:r>
                    </a:p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                    }</a:t>
                      </a: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Ex:-</a:t>
                      </a:r>
                      <a:r>
                        <a:rPr lang="en-US" sz="2200" b="0" i="1" baseline="0" dirty="0" smtClean="0">
                          <a:solidFill>
                            <a:schemeClr val="tx1"/>
                          </a:solidFill>
                        </a:rPr>
                        <a:t> #id1{</a:t>
                      </a:r>
                    </a:p>
                    <a:p>
                      <a:pPr algn="l"/>
                      <a:r>
                        <a:rPr lang="en-US" sz="2200" b="0" i="1" dirty="0" smtClean="0">
                          <a:solidFill>
                            <a:schemeClr val="tx1"/>
                          </a:solidFill>
                        </a:rPr>
                        <a:t>                   }</a:t>
                      </a:r>
                      <a:endParaRPr lang="en-IN" sz="2200" b="0" i="1" dirty="0">
                        <a:solidFill>
                          <a:schemeClr val="tx1"/>
                        </a:solidFill>
                      </a:endParaRPr>
                    </a:p>
                  </a:txBody>
                  <a:tcPr marT="45727" marB="45727">
                    <a:blipFill>
                      <a:blip r:embed="rId4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0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7924800" cy="1143000"/>
          </a:xfrm>
        </p:spPr>
        <p:txBody>
          <a:bodyPr/>
          <a:lstStyle/>
          <a:p>
            <a:pPr eaLnBrk="1" hangingPunct="1"/>
            <a:r>
              <a:rPr lang="en-US" altLang="en-US" sz="5400"/>
              <a:t>What is Z-index ?</a:t>
            </a:r>
            <a:endParaRPr lang="en-IN" altLang="en-US" sz="540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981200" y="1828800"/>
            <a:ext cx="8229600" cy="5029200"/>
          </a:xfrm>
          <a:blipFill>
            <a:blip r:embed="rId3">
              <a:alphaModFix amt="28000"/>
            </a:blip>
            <a:stretch>
              <a:fillRect/>
            </a:stretch>
          </a:blipFill>
        </p:spPr>
        <p:txBody>
          <a:bodyPr/>
          <a:lstStyle/>
          <a:p>
            <a:pPr eaLnBrk="1" hangingPunct="1"/>
            <a:r>
              <a:rPr lang="en-US" altLang="en-US" dirty="0" smtClean="0"/>
              <a:t>Z-index property specifies the stack order of an element.</a:t>
            </a:r>
          </a:p>
          <a:p>
            <a:pPr eaLnBrk="1" hangingPunct="1"/>
            <a:r>
              <a:rPr lang="en-US" altLang="en-US" dirty="0" smtClean="0"/>
              <a:t>An element can have a positive or negative stack order.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It only works in positioned elements .i.e. absolute , relative, fixed , sticky.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Syntax:-   </a:t>
            </a:r>
            <a:r>
              <a:rPr lang="en-US" altLang="en-US" dirty="0" smtClean="0">
                <a:solidFill>
                  <a:srgbClr val="FF0000"/>
                </a:solidFill>
              </a:rPr>
              <a:t>z-index </a:t>
            </a:r>
            <a:r>
              <a:rPr lang="en-US" altLang="en-US" dirty="0" smtClean="0"/>
              <a:t>: number; (any)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Without z-index element defined last will be shown on the top.</a:t>
            </a:r>
            <a:endParaRPr lang="en-I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8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Explain Dimensions in CSS ?</a:t>
            </a:r>
            <a:endParaRPr lang="en-IN" altLang="en-US" dirty="0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752599" y="1742173"/>
            <a:ext cx="9258701" cy="4963427"/>
          </a:xfrm>
          <a:blipFill>
            <a:blip r:embed="rId3">
              <a:alphaModFix amt="20000"/>
            </a:blip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en-US" sz="2400" b="1" u="sng" dirty="0" err="1" smtClean="0"/>
              <a:t>px</a:t>
            </a:r>
            <a:r>
              <a:rPr lang="en-US" altLang="en-US" sz="2400" dirty="0" smtClean="0"/>
              <a:t> :- It defines the property in terms of pixels .</a:t>
            </a:r>
          </a:p>
          <a:p>
            <a:pPr marL="0" indent="0">
              <a:buNone/>
            </a:pPr>
            <a:r>
              <a:rPr lang="en-US" altLang="en-US" sz="2400" dirty="0" smtClean="0"/>
              <a:t>     pixel unit is an absolute unit to set width.(96px = 1In).</a:t>
            </a:r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b="1" u="sng" dirty="0" smtClean="0"/>
              <a:t>% </a:t>
            </a:r>
            <a:r>
              <a:rPr lang="en-US" altLang="en-US" sz="2400" dirty="0" smtClean="0"/>
              <a:t>:- It is used to set element size relative to the current size       	of the block/container.</a:t>
            </a:r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b="1" u="sng" dirty="0" err="1" smtClean="0"/>
              <a:t>em</a:t>
            </a:r>
            <a:r>
              <a:rPr lang="en-US" altLang="en-US" sz="2400" dirty="0" smtClean="0"/>
              <a:t>:- It is used to define element size relative to its font size.</a:t>
            </a:r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b="1" u="sng" dirty="0" smtClean="0"/>
              <a:t>rem</a:t>
            </a:r>
            <a:r>
              <a:rPr lang="en-US" altLang="en-US" sz="2400" dirty="0" smtClean="0"/>
              <a:t>:- It is used to define element size relative to font size of  root element </a:t>
            </a:r>
          </a:p>
          <a:p>
            <a:pPr marL="0" indent="0">
              <a:buNone/>
            </a:pPr>
            <a:r>
              <a:rPr lang="en-US" altLang="en-US" dirty="0" smtClean="0"/>
              <a:t> </a:t>
            </a:r>
            <a:endParaRPr lang="en-I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94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6433" y="259530"/>
            <a:ext cx="11835708" cy="6915752"/>
          </a:xfrm>
        </p:spPr>
        <p:txBody>
          <a:bodyPr/>
          <a:lstStyle/>
          <a:p>
            <a:pPr marL="274320" indent="-274320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3600" b="1" dirty="0">
                <a:solidFill>
                  <a:srgbClr val="002060"/>
                </a:solidFill>
              </a:rPr>
              <a:t>Topics to be Covered:</a:t>
            </a:r>
          </a:p>
          <a:p>
            <a:pPr marL="640080" lvl="1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3200" b="1" dirty="0">
                <a:solidFill>
                  <a:srgbClr val="002060"/>
                </a:solidFill>
              </a:rPr>
              <a:t>Overview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What is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Why to use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How to apply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Difference between External and Internal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What is Padding and Margin in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What is Box Model?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Explain Selectors in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Difference between class selector and id selector?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What is Universal selector?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What are Positions in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Difference between Relative and Absolute Position 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What is z-index?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How to display element at center of webpage in CSS?</a:t>
            </a:r>
          </a:p>
          <a:p>
            <a:pPr lvl="2" indent="-246888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b="1" dirty="0">
                <a:solidFill>
                  <a:srgbClr val="002060"/>
                </a:solidFill>
              </a:rPr>
              <a:t>Explain Dimensions in CSS?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163" y="163278"/>
            <a:ext cx="2057400" cy="2219325"/>
          </a:xfrm>
          <a:prstGeom prst="rect">
            <a:avLst/>
          </a:prstGeom>
        </p:spPr>
      </p:pic>
      <p:pic>
        <p:nvPicPr>
          <p:cNvPr id="2050" name="Picture 2" descr="What is CSS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28973"/>
            <a:ext cx="689736" cy="68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5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78" y="4639377"/>
            <a:ext cx="8123722" cy="1783800"/>
          </a:xfrm>
        </p:spPr>
        <p:txBody>
          <a:bodyPr/>
          <a:lstStyle/>
          <a:p>
            <a:r>
              <a:rPr lang="en-US" dirty="0" smtClean="0"/>
              <a:t>WHAT IS CSS?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IDEA ????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5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08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100" b="1" dirty="0" smtClean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CSS </a:t>
            </a: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stands for </a:t>
            </a:r>
            <a:r>
              <a:rPr lang="en-US" sz="460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Cascading Style Sheets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Bradley Hand ITC" panose="03070402050302030203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CSS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describes how HTML elements are to be displayed on screen, paper, or in other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media 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i.e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en-US" sz="28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It is used to apply styles to HTML page</a:t>
            </a:r>
            <a:r>
              <a:rPr lang="en-US" altLang="en-US" sz="2800" b="1" dirty="0" smtClean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.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C00000"/>
                </a:solidFill>
                <a:latin typeface="Calisto MT" panose="02040603050505030304" pitchFamily="18" charset="0"/>
              </a:rPr>
              <a:t>CSS </a:t>
            </a:r>
            <a:r>
              <a:rPr lang="en-US" sz="2800" b="1" dirty="0">
                <a:solidFill>
                  <a:srgbClr val="C00000"/>
                </a:solidFill>
                <a:latin typeface="Calisto MT" panose="02040603050505030304" pitchFamily="18" charset="0"/>
              </a:rPr>
              <a:t>saves a lot of work. It can control the layout of multiple web pages all at once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dirty="0" smtClean="0">
                <a:solidFill>
                  <a:srgbClr val="0F2671"/>
                </a:solidFill>
                <a:latin typeface="Britannic Bold" panose="020B0903060703020204" pitchFamily="34" charset="0"/>
              </a:rPr>
              <a:t>Current </a:t>
            </a:r>
            <a:r>
              <a:rPr lang="en-US" altLang="en-US" sz="2800" b="1" dirty="0">
                <a:solidFill>
                  <a:srgbClr val="0F2671"/>
                </a:solidFill>
                <a:latin typeface="Britannic Bold" panose="020B0903060703020204" pitchFamily="34" charset="0"/>
              </a:rPr>
              <a:t>Version of CSS is “CSS 3.x</a:t>
            </a:r>
            <a:r>
              <a:rPr lang="en-US" altLang="en-US" sz="2800" b="1" dirty="0" smtClean="0">
                <a:solidFill>
                  <a:srgbClr val="0F2671"/>
                </a:solidFill>
                <a:latin typeface="Britannic Bold" panose="020B0903060703020204" pitchFamily="34" charset="0"/>
              </a:rPr>
              <a:t>”.</a:t>
            </a:r>
            <a:endParaRPr lang="en-US" altLang="en-US" sz="2800" b="1" dirty="0">
              <a:solidFill>
                <a:srgbClr val="0F2671"/>
              </a:solidFill>
              <a:latin typeface="Britannic Bold" panose="020B0903060703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CSS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files can be saved by using 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“.</a:t>
            </a:r>
            <a:r>
              <a:rPr lang="en-US" sz="2800" b="1" u="sng" dirty="0" err="1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css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extension.</a:t>
            </a: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Ex:- 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urlz MT" panose="04040404050702020202" pitchFamily="82" charset="0"/>
              </a:rPr>
              <a:t>color , background , font-size, margin , padding …etc.</a:t>
            </a:r>
          </a:p>
          <a:p>
            <a:endParaRPr lang="en-US" dirty="0">
              <a:latin typeface="Bradley Hand ITC" panose="03070402050302030203" pitchFamily="66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</p:txBody>
      </p:sp>
      <p:sp>
        <p:nvSpPr>
          <p:cNvPr id="4" name="AutoShape 2" descr="CSS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77990"/>
            <a:ext cx="1279001" cy="1806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019" y="4478154"/>
            <a:ext cx="2216217" cy="22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52901" y="0"/>
            <a:ext cx="9812338" cy="681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2802" y="820658"/>
            <a:ext cx="333058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TO APPLY CSS?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1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3672" y="1106905"/>
            <a:ext cx="9040529" cy="5202455"/>
          </a:xfrm>
        </p:spPr>
        <p:txBody>
          <a:bodyPr>
            <a:normAutofit/>
          </a:bodyPr>
          <a:lstStyle/>
          <a:p>
            <a:pPr marL="274320" lvl="0" indent="-27432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600" dirty="0">
                <a:solidFill>
                  <a:prstClr val="black"/>
                </a:solidFill>
                <a:latin typeface="Calisto MT" panose="02040603050505030304" pitchFamily="18" charset="0"/>
              </a:rPr>
              <a:t>There are two ways to apply CSS to HTML file.</a:t>
            </a:r>
          </a:p>
          <a:p>
            <a:pPr marL="274320" lvl="0" indent="-27432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400" dirty="0">
                <a:solidFill>
                  <a:prstClr val="black"/>
                </a:solidFill>
                <a:latin typeface="Calisto MT" panose="02040603050505030304" pitchFamily="18" charset="0"/>
              </a:rPr>
              <a:t>    1)External CSS:- </a:t>
            </a:r>
          </a:p>
          <a:p>
            <a:pPr marL="640080" lvl="1" indent="-246888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F6FC6"/>
              </a:buClr>
              <a:buSzPct val="85000"/>
              <a:buFont typeface="Wingdings 2"/>
              <a:buChar char=""/>
              <a:defRPr/>
            </a:pPr>
            <a:r>
              <a:rPr lang="en-US" sz="2200" dirty="0" err="1">
                <a:solidFill>
                  <a:prstClr val="black"/>
                </a:solidFill>
                <a:latin typeface="Calisto MT" panose="02040603050505030304" pitchFamily="18" charset="0"/>
              </a:rPr>
              <a:t>i</a:t>
            </a:r>
            <a:r>
              <a:rPr lang="en-US" sz="2200" dirty="0">
                <a:solidFill>
                  <a:prstClr val="black"/>
                </a:solidFill>
                <a:latin typeface="Calisto MT" panose="02040603050505030304" pitchFamily="18" charset="0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alisto MT" panose="02040603050505030304" pitchFamily="18" charset="0"/>
              </a:rPr>
              <a:t> It is used when the style is applied to many pages . With an    	external CSS , you can change the  look of entire website by     	changing one file.</a:t>
            </a:r>
          </a:p>
          <a:p>
            <a:pPr marL="640080" lvl="1" indent="-246888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F6FC6"/>
              </a:buClr>
              <a:buSzPct val="85000"/>
              <a:buFont typeface="Wingdings 2"/>
              <a:buChar char=""/>
              <a:defRPr/>
            </a:pPr>
            <a:r>
              <a:rPr lang="en-US" sz="2200" dirty="0">
                <a:solidFill>
                  <a:prstClr val="black"/>
                </a:solidFill>
                <a:latin typeface="Calisto MT" panose="02040603050505030304" pitchFamily="18" charset="0"/>
              </a:rPr>
              <a:t>ii) &lt;link&gt; tag is used to link external CSS file</a:t>
            </a:r>
            <a:r>
              <a:rPr lang="en-US" sz="1600" dirty="0">
                <a:solidFill>
                  <a:prstClr val="black"/>
                </a:solidFill>
                <a:latin typeface="Calisto MT" panose="02040603050505030304" pitchFamily="18" charset="0"/>
              </a:rPr>
              <a:t>.</a:t>
            </a:r>
          </a:p>
          <a:p>
            <a:pPr marL="274320" lvl="0" indent="-27432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endParaRPr lang="en-US" sz="1800" dirty="0">
              <a:solidFill>
                <a:prstClr val="black"/>
              </a:solidFill>
              <a:latin typeface="Calisto MT" panose="02040603050505030304" pitchFamily="18" charset="0"/>
            </a:endParaRPr>
          </a:p>
          <a:p>
            <a:pPr marL="667512" lvl="2" inden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9"/>
              </a:buClr>
              <a:buSzPct val="70000"/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Calisto MT" panose="02040603050505030304" pitchFamily="18" charset="0"/>
              </a:rPr>
              <a:t>2) Internal CSS:-</a:t>
            </a:r>
          </a:p>
          <a:p>
            <a:pPr marL="667512" lvl="2" inden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9"/>
              </a:buClr>
              <a:buSzPct val="70000"/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Calisto MT" panose="02040603050505030304" pitchFamily="18" charset="0"/>
              </a:rPr>
              <a:t>	  </a:t>
            </a:r>
            <a:r>
              <a:rPr lang="en-US" sz="2000" dirty="0" err="1">
                <a:solidFill>
                  <a:prstClr val="black"/>
                </a:solidFill>
                <a:latin typeface="Calisto MT" panose="02040603050505030304" pitchFamily="18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alisto MT" panose="02040603050505030304" pitchFamily="18" charset="0"/>
              </a:rPr>
              <a:t>)Internal CSS is used when single document has  unique style.</a:t>
            </a:r>
          </a:p>
          <a:p>
            <a:pPr marL="667512" lvl="2" inden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9"/>
              </a:buClr>
              <a:buSzPct val="70000"/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Calisto MT" panose="02040603050505030304" pitchFamily="18" charset="0"/>
              </a:rPr>
              <a:t> 	</a:t>
            </a:r>
            <a:r>
              <a:rPr lang="en-US" sz="2200" dirty="0">
                <a:solidFill>
                  <a:prstClr val="black"/>
                </a:solidFill>
                <a:latin typeface="Calisto MT" panose="02040603050505030304" pitchFamily="18" charset="0"/>
              </a:rPr>
              <a:t>  ii)</a:t>
            </a:r>
            <a:r>
              <a:rPr lang="en-US" sz="1900" dirty="0">
                <a:solidFill>
                  <a:prstClr val="black"/>
                </a:solidFill>
                <a:latin typeface="Calisto MT" panose="02040603050505030304" pitchFamily="18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sto MT" panose="02040603050505030304" pitchFamily="18" charset="0"/>
              </a:rPr>
              <a:t>It can be applied by two ways by </a:t>
            </a:r>
            <a:endParaRPr lang="en-US" sz="1900" dirty="0">
              <a:solidFill>
                <a:prstClr val="black"/>
              </a:solidFill>
              <a:latin typeface="Calisto MT" panose="02040603050505030304" pitchFamily="18" charset="0"/>
            </a:endParaRPr>
          </a:p>
          <a:p>
            <a:pPr marL="1463040" lvl="4" indent="-21031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CF9B"/>
              </a:buClr>
              <a:buSzPct val="6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alisto MT" panose="02040603050505030304" pitchFamily="18" charset="0"/>
              </a:rPr>
              <a:t>a) using &lt;style&gt;&lt;/style&gt;tag.</a:t>
            </a:r>
          </a:p>
          <a:p>
            <a:pPr marL="1463040" lvl="4" indent="-21031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CF9B"/>
              </a:buClr>
              <a:buSzPct val="6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alisto MT" panose="02040603050505030304" pitchFamily="18" charset="0"/>
              </a:rPr>
              <a:t>b) using inline style attribute.  </a:t>
            </a:r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16" y="199849"/>
            <a:ext cx="2722868" cy="18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&lt;!----------Through link tag------------&gt;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838426"/>
            <a:ext cx="8319096" cy="465544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4238" y="3570973"/>
            <a:ext cx="4814664" cy="27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 Style Tag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124" y="1715650"/>
            <a:ext cx="6735821" cy="500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18" y="2516961"/>
            <a:ext cx="3522697" cy="34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118</TotalTime>
  <Words>612</Words>
  <Application>Microsoft Office PowerPoint</Application>
  <PresentationFormat>Widescreen</PresentationFormat>
  <Paragraphs>111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Arial Unicode MS</vt:lpstr>
      <vt:lpstr>Algerian</vt:lpstr>
      <vt:lpstr>Arial</vt:lpstr>
      <vt:lpstr>Arial Rounded MT Bold</vt:lpstr>
      <vt:lpstr>Bahnschrift</vt:lpstr>
      <vt:lpstr>Berlin Sans FB</vt:lpstr>
      <vt:lpstr>Bradley Hand ITC</vt:lpstr>
      <vt:lpstr>Britannic Bold</vt:lpstr>
      <vt:lpstr>Calibri</vt:lpstr>
      <vt:lpstr>Calisto MT</vt:lpstr>
      <vt:lpstr>Curlz MT</vt:lpstr>
      <vt:lpstr>Tw Cen MT</vt:lpstr>
      <vt:lpstr>Tw Cen MT Condensed</vt:lpstr>
      <vt:lpstr>Wingdings</vt:lpstr>
      <vt:lpstr>Wingdings 2</vt:lpstr>
      <vt:lpstr>Wingdings 3</vt:lpstr>
      <vt:lpstr>Integral</vt:lpstr>
      <vt:lpstr>WELCOME TO WEB DESIGNING </vt:lpstr>
      <vt:lpstr>PowerPoint Presentation</vt:lpstr>
      <vt:lpstr>WHAT IS CSS?</vt:lpstr>
      <vt:lpstr>PowerPoint Presentation</vt:lpstr>
      <vt:lpstr>PowerPoint Presentation</vt:lpstr>
      <vt:lpstr>PowerPoint Presentation</vt:lpstr>
      <vt:lpstr>PowerPoint Presentation</vt:lpstr>
      <vt:lpstr>&lt;!----------Through link tag------------&gt;</vt:lpstr>
      <vt:lpstr>Through Style Tag</vt:lpstr>
      <vt:lpstr>Through Inline style attribute</vt:lpstr>
      <vt:lpstr>    DIFFERENCES BETWEEN</vt:lpstr>
      <vt:lpstr>PowerPoint Presentation</vt:lpstr>
      <vt:lpstr>Padding and Margin in CSS</vt:lpstr>
      <vt:lpstr>Box model in css</vt:lpstr>
      <vt:lpstr>PowerPoint Presentation</vt:lpstr>
      <vt:lpstr>PowerPoint Presentation</vt:lpstr>
      <vt:lpstr>Difference between class and id selector?</vt:lpstr>
      <vt:lpstr>What is Z-index ?</vt:lpstr>
      <vt:lpstr>Explain Dimensions in CSS 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CSS?</dc:title>
  <dc:creator>pc</dc:creator>
  <cp:lastModifiedBy>pc</cp:lastModifiedBy>
  <cp:revision>18</cp:revision>
  <dcterms:created xsi:type="dcterms:W3CDTF">2022-12-06T16:12:48Z</dcterms:created>
  <dcterms:modified xsi:type="dcterms:W3CDTF">2022-12-06T18:11:29Z</dcterms:modified>
</cp:coreProperties>
</file>